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9" r:id="rId19"/>
    <p:sldId id="280" r:id="rId20"/>
    <p:sldId id="281" r:id="rId21"/>
    <p:sldId id="275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42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2" y="1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A5324-C44D-421E-A790-7E787D3A138A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226B-F1A8-43C0-B4BB-E06D3B442D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681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A5324-C44D-421E-A790-7E787D3A138A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226B-F1A8-43C0-B4BB-E06D3B442D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125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A5324-C44D-421E-A790-7E787D3A138A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226B-F1A8-43C0-B4BB-E06D3B442D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467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A5324-C44D-421E-A790-7E787D3A138A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226B-F1A8-43C0-B4BB-E06D3B442D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573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A5324-C44D-421E-A790-7E787D3A138A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226B-F1A8-43C0-B4BB-E06D3B442D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944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A5324-C44D-421E-A790-7E787D3A138A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226B-F1A8-43C0-B4BB-E06D3B442D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990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A5324-C44D-421E-A790-7E787D3A138A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226B-F1A8-43C0-B4BB-E06D3B442D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115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A5324-C44D-421E-A790-7E787D3A138A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226B-F1A8-43C0-B4BB-E06D3B442D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102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A5324-C44D-421E-A790-7E787D3A138A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226B-F1A8-43C0-B4BB-E06D3B442D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551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A5324-C44D-421E-A790-7E787D3A138A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226B-F1A8-43C0-B4BB-E06D3B442D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022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A5324-C44D-421E-A790-7E787D3A138A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5226B-F1A8-43C0-B4BB-E06D3B442D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655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A5324-C44D-421E-A790-7E787D3A138A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5226B-F1A8-43C0-B4BB-E06D3B442D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68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400" b="1" dirty="0"/>
              <a:t>ТЕМА ЛЕКЦИИ 5.  ПРОФЕССИОНАЛЬНАЯ КАРЬЕРА. ТЕХНОЛОГИИ ПОСТРОЕНИЯ КАРЬЕРЫ В СФЕРЕ РЕКЛАМЫ И СВЯЗЕЙ С </a:t>
            </a:r>
            <a:r>
              <a:rPr lang="ru-RU" sz="4400" b="1" dirty="0" smtClean="0"/>
              <a:t>ОБЩЕСТВЕННОСТЬЮ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539970"/>
          </a:xfrm>
        </p:spPr>
        <p:txBody>
          <a:bodyPr>
            <a:normAutofit/>
          </a:bodyPr>
          <a:lstStyle/>
          <a:p>
            <a:pPr lvl="0" algn="just"/>
            <a:r>
              <a:rPr lang="ru-RU" sz="4000" b="1" i="1" dirty="0" smtClean="0"/>
              <a:t>1. Профессиональная карьера</a:t>
            </a:r>
            <a:endParaRPr lang="ru-RU" sz="4000" dirty="0"/>
          </a:p>
          <a:p>
            <a:pPr lvl="0" algn="just"/>
            <a:r>
              <a:rPr lang="ru-RU" sz="4000" b="1" i="1" dirty="0" smtClean="0"/>
              <a:t>2. Построение </a:t>
            </a:r>
            <a:r>
              <a:rPr lang="ru-RU" sz="4000" b="1" i="1" dirty="0"/>
              <a:t>карьеры в сфере рекламы и связей с общественностью 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60731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Второй шаг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 smtClean="0"/>
              <a:t>– продумывание и составление (самостоятельно или с помощью специалистов) личного профессионального и жизненного плана с учетом способностей и возможных препятствий и с проработкой запасных вариантов на случай неудачи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40978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Третий шаг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600" dirty="0" smtClean="0"/>
              <a:t>– получение профессионального образования, что оказывает большое влияние на успешность самореализации, успешность карьеры, получение общественного признания, развитие своих способностей, в достижении материального благополучия и тому подобное. Кроме того, в современном мире профессиональные знания и умения устаревают крайне быстро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72121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lnSpc>
                <a:spcPct val="90000"/>
              </a:lnSpc>
              <a:spcBef>
                <a:spcPct val="0"/>
              </a:spcBef>
            </a:pPr>
            <a:r>
              <a:rPr lang="ru-RU" sz="5400" b="1" i="1" dirty="0" smtClean="0"/>
              <a:t>1.2. Карьерное </a:t>
            </a:r>
            <a:r>
              <a:rPr lang="ru-RU" sz="5400" b="1" i="1" dirty="0"/>
              <a:t>развитие</a:t>
            </a:r>
            <a:r>
              <a:rPr lang="ru-RU" sz="1400" dirty="0"/>
              <a:t/>
            </a:r>
            <a:br>
              <a:rPr lang="ru-RU" sz="14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82209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dirty="0"/>
              <a:t>Профессиональное становление в выбранной профессии происходит на основе профессиональной активности, профессиональной зрелости, реальной самооценки, формирование «Я - концепции» в согласованности ожиданий и достигнутых результатов на всех этапах, стадиях и периодах профессионального становления </a:t>
            </a:r>
            <a:r>
              <a:rPr lang="ru-RU" sz="3600" dirty="0" smtClean="0"/>
              <a:t>личности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27274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</a:t>
            </a:r>
            <a:r>
              <a:rPr lang="ru-RU" b="1" dirty="0" smtClean="0"/>
              <a:t>ериодизация </a:t>
            </a:r>
            <a:r>
              <a:rPr lang="ru-RU" b="1" dirty="0"/>
              <a:t>профессионального развития личности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Допрофессиональной</a:t>
            </a:r>
            <a:r>
              <a:rPr lang="ru-RU" dirty="0"/>
              <a:t> уровень предполагает овладение работником профессиональными умениями и навыками на начальном уровне; он ещё не имеет достаточного потенциала для самостоятельной трудовой деятельности, однако уже может воспроизвести некоторые из трудовых действий и выполнять профессиональную деятельность под руководством наставника или в качестве его помощника. </a:t>
            </a:r>
          </a:p>
        </p:txBody>
      </p:sp>
    </p:spTree>
    <p:extLst>
      <p:ext uri="{BB962C8B-B14F-4D97-AF65-F5344CB8AC3E}">
        <p14:creationId xmlns:p14="http://schemas.microsoft.com/office/powerpoint/2010/main" val="241731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3600" b="1" dirty="0" smtClean="0"/>
              <a:t>Профессиональный уровень деятельности имеет два подвида: типовой (обычный) и уровень профессионального мастерства</a:t>
            </a:r>
            <a:br>
              <a:rPr lang="ru-RU" sz="3600" b="1" dirty="0" smtClean="0"/>
            </a:b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13198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/>
              <a:t>На </a:t>
            </a:r>
            <a:r>
              <a:rPr lang="ru-RU" sz="3200" b="1" dirty="0" smtClean="0"/>
              <a:t>типовом уровне </a:t>
            </a:r>
            <a:r>
              <a:rPr lang="ru-RU" sz="3200" dirty="0" smtClean="0"/>
              <a:t>работник может выполнять профессиональную деятельность самостоятельно благодаря накопленным знаниям и опыту. Рамки компетенции ограничиваются типовыми условиями выполнения задания и типичными видами работ. </a:t>
            </a:r>
          </a:p>
          <a:p>
            <a:pPr algn="just"/>
            <a:r>
              <a:rPr lang="ru-RU" sz="3200" b="1" dirty="0" smtClean="0"/>
              <a:t>Уровень профессионального мастерства </a:t>
            </a:r>
            <a:r>
              <a:rPr lang="ru-RU" sz="3200" dirty="0" smtClean="0"/>
              <a:t>свидетельствует о наличии у работника высокого уровня развития профессиональных способностей и творческой деятельности, которая становится частью профессиональной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88585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Этапы карьерного развития состоят из: 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38687"/>
            <a:ext cx="10515600" cy="571931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1</a:t>
            </a:r>
            <a:r>
              <a:rPr lang="ru-RU" dirty="0"/>
              <a:t>) повышение квалификации. Подразумевается переподготовка, стажировка в системе непрерывного обучения; </a:t>
            </a:r>
          </a:p>
          <a:p>
            <a:pPr marL="0" indent="0" algn="just">
              <a:buNone/>
            </a:pPr>
            <a:r>
              <a:rPr lang="ru-RU" dirty="0"/>
              <a:t>2) зачисление в кадровый резерв для продвижения на руководящие должности, когда работник обязательно проходит подготовку в системе непрерывного обучения согласно разработанным индивидуальным планам; </a:t>
            </a:r>
          </a:p>
          <a:p>
            <a:pPr marL="0" indent="0" algn="just">
              <a:buNone/>
            </a:pPr>
            <a:r>
              <a:rPr lang="ru-RU" dirty="0"/>
              <a:t>3) назначение на более высокую должность. Назначение может происходить по результатам подготовки в кадровом резерве или по решению конкурсной, аттестационной комиссии или по решению руководства организации; </a:t>
            </a:r>
          </a:p>
          <a:p>
            <a:pPr marL="0" indent="0" algn="just">
              <a:buNone/>
            </a:pPr>
            <a:r>
              <a:rPr lang="ru-RU" dirty="0"/>
              <a:t>4) ротация работника внутри организации или подразделения для расширения своего кругозора, при которой изменяются должностные обязанности без изменения заработной платы.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46656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smtClean="0"/>
              <a:t>Процесс карьерного развития 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Первичная</a:t>
            </a:r>
            <a:r>
              <a:rPr lang="ru-RU" dirty="0"/>
              <a:t>, ключевая стадия начинается с момента принятия на работу сотрудника. </a:t>
            </a:r>
            <a:endParaRPr lang="ru-RU" dirty="0" smtClean="0"/>
          </a:p>
          <a:p>
            <a:pPr algn="just"/>
            <a:r>
              <a:rPr lang="ru-RU" dirty="0"/>
              <a:t>На второй стадии происходит составление индивидуального плана карьерного развития с помощью составления списка должностей, которых работник сможет достигнуть в течение своей трудовой деятельности. </a:t>
            </a:r>
            <a:endParaRPr lang="ru-RU" dirty="0" smtClean="0"/>
          </a:p>
          <a:p>
            <a:pPr algn="just"/>
            <a:r>
              <a:rPr lang="ru-RU" dirty="0"/>
              <a:t>Третья стадия включает в себя регулярное оценивание результатов работы. </a:t>
            </a:r>
            <a:endParaRPr lang="ru-RU" dirty="0" smtClean="0"/>
          </a:p>
          <a:p>
            <a:pPr algn="just"/>
            <a:r>
              <a:rPr lang="ru-RU" dirty="0" smtClean="0"/>
              <a:t>Четвертая </a:t>
            </a:r>
            <a:r>
              <a:rPr lang="ru-RU" dirty="0"/>
              <a:t>стадия, характеризуется проведением оценки эффективности трудовой деятельности. </a:t>
            </a:r>
          </a:p>
          <a:p>
            <a:pPr algn="just"/>
            <a:endParaRPr lang="ru-RU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53017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6050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i="1" dirty="0" smtClean="0"/>
              <a:t>2. Построение </a:t>
            </a:r>
            <a:r>
              <a:rPr lang="ru-RU" b="1" i="1" dirty="0"/>
              <a:t>карьеры в сфере рекламы и связей с общественностью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https://mosopora.ru/upload/files/linearticles/400_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1442" y="1825625"/>
            <a:ext cx="624552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15490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 организациях-рекламодателях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93298" y="1825625"/>
            <a:ext cx="5726502" cy="4351338"/>
          </a:xfrm>
        </p:spPr>
        <p:txBody>
          <a:bodyPr>
            <a:normAutofit fontScale="92500" lnSpcReduction="20000"/>
          </a:bodyPr>
          <a:lstStyle/>
          <a:p>
            <a:pPr marL="0" indent="0" fontAlgn="t">
              <a:buNone/>
            </a:pPr>
            <a:r>
              <a:rPr lang="ru-RU" dirty="0"/>
              <a:t>1 Коммерческий директор</a:t>
            </a:r>
          </a:p>
          <a:p>
            <a:pPr marL="0" indent="0" fontAlgn="t">
              <a:buNone/>
            </a:pPr>
            <a:r>
              <a:rPr lang="ru-RU" dirty="0"/>
              <a:t>2 Директор / Менеджер по маркетингу</a:t>
            </a:r>
          </a:p>
          <a:p>
            <a:pPr marL="0" indent="0" fontAlgn="t">
              <a:buNone/>
            </a:pPr>
            <a:r>
              <a:rPr lang="ru-RU" dirty="0"/>
              <a:t>3 Директор / Менеджер по продажам</a:t>
            </a:r>
          </a:p>
          <a:p>
            <a:pPr marL="0" indent="0" fontAlgn="t">
              <a:buNone/>
            </a:pPr>
            <a:r>
              <a:rPr lang="ru-RU" dirty="0"/>
              <a:t>4 Директор по рекламе и связям с общественностью</a:t>
            </a:r>
          </a:p>
          <a:p>
            <a:pPr marL="0" indent="0" fontAlgn="t">
              <a:buNone/>
            </a:pPr>
            <a:r>
              <a:rPr lang="ru-RU" dirty="0"/>
              <a:t>5 Директор / Менеджер по корпоративным отношениям</a:t>
            </a:r>
          </a:p>
          <a:p>
            <a:pPr marL="0" indent="0" fontAlgn="t">
              <a:buNone/>
            </a:pPr>
            <a:r>
              <a:rPr lang="ru-RU" dirty="0"/>
              <a:t>6 Директор / Менеджер по репутации</a:t>
            </a:r>
          </a:p>
          <a:p>
            <a:pPr marL="0" indent="0" fontAlgn="t">
              <a:buNone/>
            </a:pPr>
            <a:r>
              <a:rPr lang="ru-RU" dirty="0"/>
              <a:t>7 Бренд-менеджер</a:t>
            </a:r>
          </a:p>
          <a:p>
            <a:pPr marL="0" indent="0" fontAlgn="t">
              <a:buNone/>
            </a:pPr>
            <a:r>
              <a:rPr lang="ru-RU" dirty="0"/>
              <a:t>8 Менеджер по работе с клиентами</a:t>
            </a:r>
          </a:p>
          <a:p>
            <a:pPr marL="0" indent="0" fontAlgn="t">
              <a:buNone/>
            </a:pPr>
            <a:r>
              <a:rPr lang="ru-RU" dirty="0"/>
              <a:t>9 Пресс-секретарь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628736" cy="4868473"/>
          </a:xfrm>
        </p:spPr>
        <p:txBody>
          <a:bodyPr>
            <a:normAutofit fontScale="92500" lnSpcReduction="20000"/>
          </a:bodyPr>
          <a:lstStyle/>
          <a:p>
            <a:pPr marL="0" indent="0" fontAlgn="t">
              <a:buNone/>
            </a:pPr>
            <a:r>
              <a:rPr lang="ru-RU" dirty="0" smtClean="0"/>
              <a:t>10 PR-менеджер</a:t>
            </a:r>
          </a:p>
          <a:p>
            <a:pPr marL="0" indent="0" fontAlgn="t">
              <a:buNone/>
            </a:pPr>
            <a:r>
              <a:rPr lang="ru-RU" dirty="0" smtClean="0"/>
              <a:t>11 Менеджер по спонсорству и партнерским программам</a:t>
            </a:r>
          </a:p>
          <a:p>
            <a:pPr marL="0" indent="0" fontAlgn="t">
              <a:buNone/>
            </a:pPr>
            <a:r>
              <a:rPr lang="ru-RU" dirty="0" smtClean="0"/>
              <a:t>12 Менеджер по рекламе</a:t>
            </a:r>
          </a:p>
          <a:p>
            <a:pPr marL="0" indent="0" fontAlgn="t">
              <a:buNone/>
            </a:pPr>
            <a:r>
              <a:rPr lang="ru-RU" dirty="0" smtClean="0"/>
              <a:t>13 Менеджер по стратегии продвижения</a:t>
            </a:r>
          </a:p>
          <a:p>
            <a:pPr marL="0" indent="0" fontAlgn="t">
              <a:buNone/>
            </a:pPr>
            <a:r>
              <a:rPr lang="ru-RU" dirty="0" smtClean="0"/>
              <a:t>14 </a:t>
            </a:r>
            <a:r>
              <a:rPr lang="ru-RU" dirty="0" err="1" smtClean="0"/>
              <a:t>Мерчандайзер</a:t>
            </a:r>
            <a:endParaRPr lang="ru-RU" dirty="0" smtClean="0"/>
          </a:p>
          <a:p>
            <a:pPr marL="0" indent="0" fontAlgn="t">
              <a:buNone/>
            </a:pPr>
            <a:r>
              <a:rPr lang="ru-RU" dirty="0" smtClean="0"/>
              <a:t>15 Супервайзер</a:t>
            </a:r>
          </a:p>
          <a:p>
            <a:pPr marL="0" indent="0" fontAlgn="t">
              <a:buNone/>
            </a:pPr>
            <a:r>
              <a:rPr lang="ru-RU" dirty="0" smtClean="0"/>
              <a:t>16 Менеджер по выставкам</a:t>
            </a:r>
          </a:p>
          <a:p>
            <a:pPr marL="0" indent="0" fontAlgn="t">
              <a:buNone/>
            </a:pPr>
            <a:r>
              <a:rPr lang="ru-RU" dirty="0" smtClean="0"/>
              <a:t>17 Стендист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72545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 организациях-</a:t>
            </a:r>
            <a:r>
              <a:rPr lang="ru-RU" b="1" dirty="0" err="1" smtClean="0"/>
              <a:t>рекламопроизводителях</a:t>
            </a:r>
            <a:r>
              <a:rPr lang="ru-RU" b="1" dirty="0" smtClean="0"/>
              <a:t>, рекламных и коммуникационных агентствах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fontAlgn="t">
              <a:buNone/>
            </a:pPr>
            <a:r>
              <a:rPr lang="ru-RU" dirty="0" smtClean="0"/>
              <a:t>18 Директор рекламного агентства</a:t>
            </a:r>
          </a:p>
          <a:p>
            <a:pPr marL="0" indent="0" fontAlgn="t">
              <a:buNone/>
            </a:pPr>
            <a:r>
              <a:rPr lang="ru-RU" dirty="0" smtClean="0"/>
              <a:t>19 Креативный директор</a:t>
            </a:r>
          </a:p>
          <a:p>
            <a:pPr marL="0" indent="0" fontAlgn="t">
              <a:buNone/>
            </a:pPr>
            <a:r>
              <a:rPr lang="ru-RU" dirty="0" smtClean="0"/>
              <a:t>20 Арт-директор</a:t>
            </a:r>
          </a:p>
          <a:p>
            <a:pPr marL="0" indent="0" fontAlgn="t">
              <a:buNone/>
            </a:pPr>
            <a:r>
              <a:rPr lang="ru-RU" dirty="0" smtClean="0"/>
              <a:t>21 Копирайтер / текстовик</a:t>
            </a:r>
          </a:p>
          <a:p>
            <a:pPr marL="0" indent="0" fontAlgn="t">
              <a:buNone/>
            </a:pPr>
            <a:r>
              <a:rPr lang="ru-RU" dirty="0" smtClean="0"/>
              <a:t>22 Менеджер проекта</a:t>
            </a:r>
          </a:p>
          <a:p>
            <a:pPr marL="0" indent="0" fontAlgn="t">
              <a:buNone/>
            </a:pPr>
            <a:r>
              <a:rPr lang="ru-RU" dirty="0" smtClean="0"/>
              <a:t>23 Менеджер по производству рекламных материалов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fontAlgn="t">
              <a:buNone/>
            </a:pPr>
            <a:r>
              <a:rPr lang="ru-RU" dirty="0" smtClean="0"/>
              <a:t>24 </a:t>
            </a:r>
            <a:r>
              <a:rPr lang="ru-RU" dirty="0" err="1" smtClean="0"/>
              <a:t>Медиабайер</a:t>
            </a:r>
            <a:endParaRPr lang="ru-RU" dirty="0" smtClean="0"/>
          </a:p>
          <a:p>
            <a:pPr marL="0" indent="0" fontAlgn="t">
              <a:buNone/>
            </a:pPr>
            <a:r>
              <a:rPr lang="ru-RU" dirty="0" smtClean="0"/>
              <a:t>25 </a:t>
            </a:r>
            <a:r>
              <a:rPr lang="ru-RU" dirty="0" err="1" smtClean="0"/>
              <a:t>Медиапланер</a:t>
            </a:r>
            <a:endParaRPr lang="ru-RU" dirty="0" smtClean="0"/>
          </a:p>
          <a:p>
            <a:pPr marL="0" indent="0" fontAlgn="t">
              <a:buNone/>
            </a:pPr>
            <a:r>
              <a:rPr lang="ru-RU" dirty="0" smtClean="0"/>
              <a:t>26 Дизайнер рекламы / Художник рекламы</a:t>
            </a:r>
          </a:p>
          <a:p>
            <a:pPr marL="0" indent="0" fontAlgn="t">
              <a:buNone/>
            </a:pPr>
            <a:r>
              <a:rPr lang="ru-RU" dirty="0" smtClean="0"/>
              <a:t>27 </a:t>
            </a:r>
            <a:r>
              <a:rPr lang="ru-RU" dirty="0" err="1" smtClean="0"/>
              <a:t>Макетист</a:t>
            </a:r>
            <a:r>
              <a:rPr lang="ru-RU" dirty="0" smtClean="0"/>
              <a:t> / Верстальщик рекламы</a:t>
            </a:r>
          </a:p>
          <a:p>
            <a:pPr marL="0" indent="0" fontAlgn="t">
              <a:buNone/>
            </a:pPr>
            <a:r>
              <a:rPr lang="ru-RU" dirty="0" smtClean="0"/>
              <a:t>28 Фотограф</a:t>
            </a:r>
          </a:p>
          <a:p>
            <a:pPr marL="0" indent="0" fontAlgn="t">
              <a:buNone/>
            </a:pPr>
            <a:r>
              <a:rPr lang="ru-RU" dirty="0" smtClean="0"/>
              <a:t>29 Промоутер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1197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ru-RU" b="1" i="1" dirty="0"/>
              <a:t>1. Профессиональная карьера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8" name="Picture 4" descr="https://fraza.com/cover/28607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1869" y="1825625"/>
            <a:ext cx="8288262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73262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В организациях-</a:t>
            </a:r>
            <a:r>
              <a:rPr lang="ru-RU" b="1" dirty="0" err="1"/>
              <a:t>рекламораспространителях</a:t>
            </a:r>
            <a:r>
              <a:rPr lang="ru-RU" b="1" dirty="0"/>
              <a:t>, СМИ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fontAlgn="t">
              <a:buNone/>
            </a:pPr>
            <a:r>
              <a:rPr lang="ru-RU" dirty="0"/>
              <a:t>30 Директор по рекламе / Руководитель рекламной службы</a:t>
            </a:r>
          </a:p>
          <a:p>
            <a:pPr marL="0" indent="0" fontAlgn="t">
              <a:buNone/>
            </a:pPr>
            <a:r>
              <a:rPr lang="ru-RU" dirty="0"/>
              <a:t>31 Менеджер по продаже рекламы</a:t>
            </a:r>
          </a:p>
          <a:p>
            <a:pPr marL="0" indent="0" fontAlgn="t">
              <a:buNone/>
            </a:pPr>
            <a:r>
              <a:rPr lang="ru-RU" dirty="0"/>
              <a:t>32 </a:t>
            </a:r>
            <a:r>
              <a:rPr lang="ru-RU" dirty="0" err="1"/>
              <a:t>Медиаселлер</a:t>
            </a:r>
            <a:endParaRPr lang="ru-RU" dirty="0"/>
          </a:p>
          <a:p>
            <a:pPr marL="0" indent="0" fontAlgn="t">
              <a:buNone/>
            </a:pPr>
            <a:r>
              <a:rPr lang="ru-RU" dirty="0"/>
              <a:t>33 Менеджер по работе с клиентами</a:t>
            </a:r>
          </a:p>
          <a:p>
            <a:pPr marL="0" indent="0" fontAlgn="t">
              <a:buNone/>
            </a:pPr>
            <a:r>
              <a:rPr lang="ru-RU" dirty="0"/>
              <a:t>34 Менеджер по размещению рекламы</a:t>
            </a:r>
          </a:p>
          <a:p>
            <a:pPr marL="0" indent="0" fontAlgn="t">
              <a:buNone/>
            </a:pPr>
            <a:r>
              <a:rPr lang="ru-RU" dirty="0"/>
              <a:t>35 Менеджер по специальным проектам</a:t>
            </a:r>
          </a:p>
          <a:p>
            <a:pPr marL="0" indent="0" fontAlgn="t">
              <a:buNone/>
            </a:pPr>
            <a:r>
              <a:rPr lang="ru-RU" dirty="0"/>
              <a:t>36 Журналист</a:t>
            </a:r>
          </a:p>
          <a:p>
            <a:pPr marL="0" indent="0" fontAlgn="t">
              <a:buNone/>
            </a:pPr>
            <a:r>
              <a:rPr lang="ru-RU" dirty="0"/>
              <a:t>37 Финансовый менеджер рекламной службы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199" y="1825624"/>
            <a:ext cx="5576977" cy="5713863"/>
          </a:xfrm>
        </p:spPr>
        <p:txBody>
          <a:bodyPr>
            <a:normAutofit fontScale="85000" lnSpcReduction="20000"/>
          </a:bodyPr>
          <a:lstStyle/>
          <a:p>
            <a:pPr marL="0" indent="0" fontAlgn="t">
              <a:buNone/>
            </a:pPr>
            <a:r>
              <a:rPr lang="ru-RU" dirty="0" smtClean="0"/>
              <a:t>38 Менеджер баз данных</a:t>
            </a:r>
          </a:p>
          <a:p>
            <a:pPr marL="0" indent="0" fontAlgn="t">
              <a:buNone/>
            </a:pPr>
            <a:r>
              <a:rPr lang="ru-RU" dirty="0" smtClean="0"/>
              <a:t>39 </a:t>
            </a:r>
            <a:r>
              <a:rPr lang="ru-RU" dirty="0" err="1" smtClean="0"/>
              <a:t>Web</a:t>
            </a:r>
            <a:r>
              <a:rPr lang="ru-RU" dirty="0" smtClean="0"/>
              <a:t>-редактор рекламы</a:t>
            </a:r>
          </a:p>
          <a:p>
            <a:pPr marL="0" indent="0" fontAlgn="t">
              <a:buNone/>
            </a:pPr>
            <a:r>
              <a:rPr lang="ru-RU" dirty="0" smtClean="0"/>
              <a:t>40 </a:t>
            </a:r>
            <a:r>
              <a:rPr lang="ru-RU" dirty="0" err="1" smtClean="0"/>
              <a:t>Web</a:t>
            </a:r>
            <a:r>
              <a:rPr lang="ru-RU" dirty="0" smtClean="0"/>
              <a:t>-дизайнер рекламы</a:t>
            </a:r>
          </a:p>
          <a:p>
            <a:pPr marL="0" indent="0" fontAlgn="t">
              <a:buNone/>
            </a:pPr>
            <a:r>
              <a:rPr lang="ru-RU" dirty="0" smtClean="0"/>
              <a:t>41 Контент-менеджер</a:t>
            </a:r>
          </a:p>
          <a:p>
            <a:pPr marL="0" indent="0" fontAlgn="t">
              <a:buNone/>
            </a:pPr>
            <a:r>
              <a:rPr lang="ru-RU" dirty="0" smtClean="0"/>
              <a:t>42 Рекламный агент</a:t>
            </a:r>
          </a:p>
          <a:p>
            <a:pPr marL="0" indent="0" fontAlgn="t">
              <a:buNone/>
            </a:pPr>
            <a:r>
              <a:rPr lang="ru-RU" dirty="0" smtClean="0"/>
              <a:t>43 Оптимизатор заголовков</a:t>
            </a:r>
          </a:p>
          <a:p>
            <a:pPr marL="0" indent="0" fontAlgn="t">
              <a:buNone/>
            </a:pPr>
            <a:r>
              <a:rPr lang="ru-RU" dirty="0" smtClean="0"/>
              <a:t>44 </a:t>
            </a:r>
            <a:r>
              <a:rPr lang="ru-RU" dirty="0" err="1" smtClean="0"/>
              <a:t>Макетист</a:t>
            </a:r>
            <a:r>
              <a:rPr lang="ru-RU" dirty="0" smtClean="0"/>
              <a:t> / Верстальщик рекламы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20150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 исследовательских компаниях </a:t>
            </a:r>
            <a:br>
              <a:rPr lang="ru-RU" b="1" dirty="0" smtClean="0"/>
            </a:br>
            <a:r>
              <a:rPr lang="ru-RU" b="1" dirty="0" smtClean="0"/>
              <a:t>по рекламе и PR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t">
              <a:buNone/>
            </a:pPr>
            <a:r>
              <a:rPr lang="ru-RU" sz="3600" dirty="0" smtClean="0"/>
              <a:t>45 </a:t>
            </a:r>
            <a:r>
              <a:rPr lang="ru-RU" sz="3600" dirty="0"/>
              <a:t>Директор исследовательской компании</a:t>
            </a:r>
          </a:p>
          <a:p>
            <a:pPr marL="0" indent="0" fontAlgn="t">
              <a:buNone/>
            </a:pPr>
            <a:r>
              <a:rPr lang="ru-RU" sz="3600" dirty="0"/>
              <a:t>46 </a:t>
            </a:r>
            <a:r>
              <a:rPr lang="ru-RU" sz="3600" dirty="0" err="1"/>
              <a:t>Медиаисследователь</a:t>
            </a:r>
            <a:r>
              <a:rPr lang="ru-RU" sz="3600" dirty="0"/>
              <a:t> / </a:t>
            </a:r>
            <a:r>
              <a:rPr lang="ru-RU" sz="3600" dirty="0" err="1"/>
              <a:t>медиаресеч</a:t>
            </a:r>
            <a:endParaRPr lang="ru-RU" sz="3600" dirty="0"/>
          </a:p>
          <a:p>
            <a:pPr marL="0" indent="0" fontAlgn="t">
              <a:buNone/>
            </a:pPr>
            <a:r>
              <a:rPr lang="ru-RU" sz="3600" dirty="0"/>
              <a:t>47 </a:t>
            </a:r>
            <a:r>
              <a:rPr lang="ru-RU" sz="3600" dirty="0" err="1"/>
              <a:t>Медиааналитик</a:t>
            </a:r>
            <a:endParaRPr lang="ru-RU" sz="3600" dirty="0"/>
          </a:p>
          <a:p>
            <a:pPr marL="0" indent="0" fontAlgn="t">
              <a:buNone/>
            </a:pPr>
            <a:r>
              <a:rPr lang="ru-RU" sz="3600" dirty="0"/>
              <a:t>48 Маркетолог-аналитик</a:t>
            </a:r>
          </a:p>
          <a:p>
            <a:pPr marL="0" indent="0" fontAlgn="t">
              <a:buNone/>
            </a:pPr>
            <a:r>
              <a:rPr lang="ru-RU" sz="3600" dirty="0"/>
              <a:t>49 Рекламный аналитик</a:t>
            </a:r>
          </a:p>
          <a:p>
            <a:pPr marL="0" indent="0" fontAlgn="t">
              <a:buNone/>
            </a:pPr>
            <a:r>
              <a:rPr lang="ru-RU" sz="3600" dirty="0"/>
              <a:t>50 Социолог рекламы</a:t>
            </a:r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32983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rtl="0">
              <a:lnSpc>
                <a:spcPct val="90000"/>
              </a:lnSpc>
              <a:spcBef>
                <a:spcPct val="0"/>
              </a:spcBef>
            </a:pPr>
            <a:r>
              <a:rPr lang="ru-RU" sz="4000" b="1" i="1" dirty="0" smtClean="0"/>
              <a:t>1.1. Понятие </a:t>
            </a:r>
            <a:r>
              <a:rPr lang="ru-RU" sz="4000" b="1" i="1" dirty="0"/>
              <a:t>и основные характеристики профессиональной </a:t>
            </a:r>
            <a:r>
              <a:rPr lang="ru-RU" sz="4000" b="1" i="1" dirty="0" smtClean="0"/>
              <a:t>карьеры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5400" dirty="0"/>
              <a:t>Термин «карьера» имеет много значений.  </a:t>
            </a:r>
          </a:p>
          <a:p>
            <a:pPr marL="0" indent="0" algn="just">
              <a:buNone/>
            </a:pPr>
            <a:r>
              <a:rPr lang="ru-RU" sz="5400" dirty="0" smtClean="0"/>
              <a:t>Он </a:t>
            </a:r>
            <a:r>
              <a:rPr lang="ru-RU" sz="5400" dirty="0"/>
              <a:t>происходит от латинского </a:t>
            </a:r>
            <a:r>
              <a:rPr lang="ru-RU" sz="5400" dirty="0" err="1"/>
              <a:t>carrus</a:t>
            </a:r>
            <a:r>
              <a:rPr lang="ru-RU" sz="5400" dirty="0"/>
              <a:t> -телега, повозка и итальянского </a:t>
            </a:r>
            <a:r>
              <a:rPr lang="ru-RU" sz="5400" dirty="0" err="1"/>
              <a:t>carriera</a:t>
            </a:r>
            <a:r>
              <a:rPr lang="ru-RU" sz="5400" dirty="0"/>
              <a:t> - бег, жизненный путь, </a:t>
            </a:r>
            <a:r>
              <a:rPr lang="ru-RU" sz="5400" dirty="0" smtClean="0"/>
              <a:t>поприще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9764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05215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/>
              <a:t>К</a:t>
            </a:r>
            <a:r>
              <a:rPr lang="ru-RU" sz="6000" b="1" dirty="0" smtClean="0"/>
              <a:t>арьера –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59458"/>
            <a:ext cx="10515600" cy="5400134"/>
          </a:xfrm>
        </p:spPr>
        <p:txBody>
          <a:bodyPr>
            <a:normAutofit fontScale="92500"/>
          </a:bodyPr>
          <a:lstStyle/>
          <a:p>
            <a:pPr lvl="0" algn="just"/>
            <a:r>
              <a:rPr lang="ru-RU" sz="3200" dirty="0" smtClean="0"/>
              <a:t>результат </a:t>
            </a:r>
            <a:r>
              <a:rPr lang="ru-RU" sz="3200" dirty="0"/>
              <a:t>осознанной позиции и поведения человека в области трудовой деятельности, связанной с должностным или профессиональным ростом;</a:t>
            </a:r>
          </a:p>
          <a:p>
            <a:pPr lvl="0" algn="just"/>
            <a:r>
              <a:rPr lang="ru-RU" sz="3200" dirty="0"/>
              <a:t>продвижение вверх по служебной лестнице, успех в жизни;</a:t>
            </a:r>
          </a:p>
          <a:p>
            <a:pPr lvl="0" algn="just"/>
            <a:r>
              <a:rPr lang="ru-RU" sz="3200" dirty="0"/>
              <a:t>субъективно осознанный путь человека, способ достижения целей и результатов в форме личностного самовыражения; изменение навыков, способностей, возможностей   и   размеров   вознаграждения, связанных с деятельностью работника; </a:t>
            </a:r>
          </a:p>
          <a:p>
            <a:pPr lvl="0" algn="just"/>
            <a:r>
              <a:rPr lang="ru-RU" sz="3200" dirty="0"/>
              <a:t>успешное продвижение работника в сферах общественной, служебной, профессиональной, научной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0142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Профессиональная карьера 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– </a:t>
            </a:r>
            <a:r>
              <a:rPr lang="ru-RU" sz="4800" dirty="0"/>
              <a:t>это активные действия человека к достижению успехов в профессиональной деятельности. Она тесно связана с профессиональным ростом и мастерством. Это не только сама цель, сколько движение к этой </a:t>
            </a:r>
            <a:r>
              <a:rPr lang="ru-RU" sz="4800" dirty="0" smtClean="0"/>
              <a:t>цели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4599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Основным условием успешной карьеры является правильный выбор профессии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91109"/>
            <a:ext cx="10515600" cy="4666890"/>
          </a:xfrm>
        </p:spPr>
        <p:txBody>
          <a:bodyPr>
            <a:normAutofit/>
          </a:bodyPr>
          <a:lstStyle/>
          <a:p>
            <a:pPr lvl="0" algn="just"/>
            <a:r>
              <a:rPr lang="ru-RU" dirty="0" smtClean="0"/>
              <a:t>нужно   </a:t>
            </a:r>
            <a:r>
              <a:rPr lang="ru-RU" dirty="0"/>
              <a:t>хорошо   знать   мир   профессий   и   требования, которые предъявляются к человеку, выполняющему ту или иную работу;</a:t>
            </a:r>
          </a:p>
          <a:p>
            <a:pPr lvl="0" algn="just"/>
            <a:r>
              <a:rPr lang="ru-RU" dirty="0"/>
              <a:t>нужно правильно определить свои интересы и склонности, оценить свои возможности, состояние здоровья, способности и соответствие требованиям выбираемой профессии;</a:t>
            </a:r>
          </a:p>
          <a:p>
            <a:pPr lvl="0" algn="just"/>
            <a:r>
              <a:rPr lang="ru-RU" dirty="0"/>
              <a:t>нужно изучить состояние рынка труда, его потребности и региональные особенности;</a:t>
            </a:r>
          </a:p>
          <a:p>
            <a:pPr lvl="0" algn="just"/>
            <a:r>
              <a:rPr lang="ru-RU" dirty="0"/>
              <a:t>нужно исходить из реальных возможностей получения образования, переобучения и повышения </a:t>
            </a:r>
            <a:r>
              <a:rPr lang="ru-RU" dirty="0" smtClean="0"/>
              <a:t>квалификации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798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Г</a:t>
            </a:r>
            <a:r>
              <a:rPr lang="ru-RU" b="1" dirty="0" smtClean="0"/>
              <a:t>оризонтальная карьера – это рост профессионального мастерства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7585" y="1825625"/>
            <a:ext cx="11076317" cy="476495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600" dirty="0" smtClean="0"/>
              <a:t>Углубление: человек </a:t>
            </a:r>
            <a:r>
              <a:rPr lang="ru-RU" sz="3600" dirty="0"/>
              <a:t>будет стараться освоить более сложные формы работы, и в результате сможет выполнять такие операции, которые другим специалистам не по силам</a:t>
            </a:r>
            <a:r>
              <a:rPr lang="ru-RU" sz="3600" dirty="0" smtClean="0"/>
              <a:t>.</a:t>
            </a:r>
            <a:r>
              <a:rPr lang="ru-RU" dirty="0"/>
              <a:t> </a:t>
            </a:r>
            <a:endParaRPr lang="ru-RU" dirty="0" smtClean="0"/>
          </a:p>
          <a:p>
            <a:pPr marL="0" indent="0" algn="just">
              <a:buNone/>
            </a:pPr>
            <a:r>
              <a:rPr lang="ru-RU" sz="3600" dirty="0"/>
              <a:t>Расширение: освоение смежных профессий, что придаст человеку независимости от других и универсальности при выполнении работ</a:t>
            </a:r>
          </a:p>
        </p:txBody>
      </p:sp>
    </p:spTree>
    <p:extLst>
      <p:ext uri="{BB962C8B-B14F-4D97-AF65-F5344CB8AC3E}">
        <p14:creationId xmlns:p14="http://schemas.microsoft.com/office/powerpoint/2010/main" val="1770150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291811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Вертикальная карьера 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932981"/>
            <a:ext cx="10515600" cy="3243982"/>
          </a:xfrm>
        </p:spPr>
        <p:txBody>
          <a:bodyPr/>
          <a:lstStyle/>
          <a:p>
            <a:pPr marL="0" indent="0" algn="just">
              <a:buNone/>
            </a:pPr>
            <a:r>
              <a:rPr lang="ru-RU" sz="5400" dirty="0" smtClean="0"/>
              <a:t>– </a:t>
            </a:r>
            <a:r>
              <a:rPr lang="ru-RU" sz="5400" dirty="0"/>
              <a:t>это рост в должности, связанный с умением организовывать работу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7255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Основные шаги при построении карьеры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/>
              <a:t>Первый </a:t>
            </a:r>
            <a:r>
              <a:rPr lang="ru-RU" sz="4400" dirty="0" smtClean="0"/>
              <a:t>шаг – </a:t>
            </a:r>
            <a:r>
              <a:rPr lang="ru-RU" sz="4400" dirty="0"/>
              <a:t>это осознанный и самостоятельный выбор профессии, что требует непрерывного трудового напряжения, творческого поиска самого себя, знания своих индивидуальных возможностей, своего призвания и своих </a:t>
            </a:r>
            <a:r>
              <a:rPr lang="ru-RU" sz="4400" dirty="0" smtClean="0"/>
              <a:t>пределов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0710721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965</Words>
  <Application>Microsoft Office PowerPoint</Application>
  <PresentationFormat>Широкоэкранный</PresentationFormat>
  <Paragraphs>102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Тема Office</vt:lpstr>
      <vt:lpstr>ТЕМА ЛЕКЦИИ 5.  ПРОФЕССИОНАЛЬНАЯ КАРЬЕРА. ТЕХНОЛОГИИ ПОСТРОЕНИЯ КАРЬЕРЫ В СФЕРЕ РЕКЛАМЫ И СВЯЗЕЙ С ОБЩЕСТВЕННОСТЬЮ</vt:lpstr>
      <vt:lpstr>1. Профессиональная карьера </vt:lpstr>
      <vt:lpstr>1.1. Понятие и основные характеристики профессиональной карьеры </vt:lpstr>
      <vt:lpstr>Карьера – </vt:lpstr>
      <vt:lpstr>Профессиональная карьера </vt:lpstr>
      <vt:lpstr>Основным условием успешной карьеры является правильный выбор профессии </vt:lpstr>
      <vt:lpstr>Горизонтальная карьера – это рост профессионального мастерства </vt:lpstr>
      <vt:lpstr>Вертикальная карьера </vt:lpstr>
      <vt:lpstr>Основные шаги при построении карьеры</vt:lpstr>
      <vt:lpstr>Второй шаг </vt:lpstr>
      <vt:lpstr>Третий шаг </vt:lpstr>
      <vt:lpstr>1.2. Карьерное развитие </vt:lpstr>
      <vt:lpstr>Периодизация профессионального развития личности</vt:lpstr>
      <vt:lpstr>Профессиональный уровень деятельности имеет два подвида: типовой (обычный) и уровень профессионального мастерства </vt:lpstr>
      <vt:lpstr>Этапы карьерного развития состоят из:  </vt:lpstr>
      <vt:lpstr>Процесс карьерного развития </vt:lpstr>
      <vt:lpstr>2. Построение карьеры в сфере рекламы и связей с общественностью  </vt:lpstr>
      <vt:lpstr>В организациях-рекламодателях</vt:lpstr>
      <vt:lpstr>В организациях-рекламопроизводителях, рекламных и коммуникационных агентствах </vt:lpstr>
      <vt:lpstr>В организациях-рекламораспространителях, СМИ </vt:lpstr>
      <vt:lpstr>В исследовательских компаниях  по рекламе и PR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ИгорьНаташа</dc:creator>
  <cp:lastModifiedBy>ИгорьНаташа</cp:lastModifiedBy>
  <cp:revision>14</cp:revision>
  <dcterms:created xsi:type="dcterms:W3CDTF">2020-08-24T09:32:13Z</dcterms:created>
  <dcterms:modified xsi:type="dcterms:W3CDTF">2020-08-24T15:33:38Z</dcterms:modified>
</cp:coreProperties>
</file>